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7" r:id="rId2"/>
    <p:sldId id="266" r:id="rId3"/>
    <p:sldId id="260" r:id="rId4"/>
    <p:sldId id="263" r:id="rId5"/>
    <p:sldId id="264" r:id="rId6"/>
    <p:sldId id="265" r:id="rId7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e52622dcb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e52622dcb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189510F7-7743-440F-5AFF-D58D36912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9a5c1fcd70_2_22:notes">
            <a:extLst>
              <a:ext uri="{FF2B5EF4-FFF2-40B4-BE49-F238E27FC236}">
                <a16:creationId xmlns:a16="http://schemas.microsoft.com/office/drawing/2014/main" id="{E64A9B53-F753-5261-81B5-6052224F4B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9a5c1fcd70_2_22:notes">
            <a:extLst>
              <a:ext uri="{FF2B5EF4-FFF2-40B4-BE49-F238E27FC236}">
                <a16:creationId xmlns:a16="http://schemas.microsoft.com/office/drawing/2014/main" id="{119D8160-A96B-B002-52F0-60441F4777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2275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9a5c1fcd70_2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9a5c1fcd70_2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BDA9F985-F98D-7B08-1E9D-7639CB06E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9a5c1fcd70_2_22:notes">
            <a:extLst>
              <a:ext uri="{FF2B5EF4-FFF2-40B4-BE49-F238E27FC236}">
                <a16:creationId xmlns:a16="http://schemas.microsoft.com/office/drawing/2014/main" id="{042232AB-30F3-B9F0-F091-482EEBF750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9a5c1fcd70_2_22:notes">
            <a:extLst>
              <a:ext uri="{FF2B5EF4-FFF2-40B4-BE49-F238E27FC236}">
                <a16:creationId xmlns:a16="http://schemas.microsoft.com/office/drawing/2014/main" id="{B4E63C78-B86F-D507-66E9-8C45701D15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486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05065E1D-727D-EE34-A797-107D85E1A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9a5c1fcd70_2_22:notes">
            <a:extLst>
              <a:ext uri="{FF2B5EF4-FFF2-40B4-BE49-F238E27FC236}">
                <a16:creationId xmlns:a16="http://schemas.microsoft.com/office/drawing/2014/main" id="{CC0FB72C-8A8B-760B-97BA-AEA1691EC5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9a5c1fcd70_2_22:notes">
            <a:extLst>
              <a:ext uri="{FF2B5EF4-FFF2-40B4-BE49-F238E27FC236}">
                <a16:creationId xmlns:a16="http://schemas.microsoft.com/office/drawing/2014/main" id="{5837955B-2C8F-3B2D-5B0C-C48F1DC9A6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1774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FB661ABD-58CB-61DF-5AEB-E754C862B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9a5c1fcd70_2_22:notes">
            <a:extLst>
              <a:ext uri="{FF2B5EF4-FFF2-40B4-BE49-F238E27FC236}">
                <a16:creationId xmlns:a16="http://schemas.microsoft.com/office/drawing/2014/main" id="{102D6B32-4E13-AA62-B574-C431D2FB88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9a5c1fcd70_2_22:notes">
            <a:extLst>
              <a:ext uri="{FF2B5EF4-FFF2-40B4-BE49-F238E27FC236}">
                <a16:creationId xmlns:a16="http://schemas.microsoft.com/office/drawing/2014/main" id="{974D5272-7C5C-C0B5-15C2-44698BF3C5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8900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entle-gainz-guide-17856.lovable.app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korean-uni-guide.lovable.app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 flipV="1">
            <a:off x="621600" y="1165022"/>
            <a:ext cx="2414550" cy="8295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557025" y="1151132"/>
            <a:ext cx="2457600" cy="920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Fit Journey</a:t>
            </a:r>
            <a:endParaRPr sz="2800" dirty="0">
              <a:solidFill>
                <a:schemeClr val="accent4">
                  <a:lumMod val="75000"/>
                </a:schemeClr>
              </a:solidFill>
              <a:latin typeface="+mj-lt"/>
            </a:endParaRPr>
          </a:p>
        </p:txBody>
      </p:sp>
      <p:cxnSp>
        <p:nvCxnSpPr>
          <p:cNvPr id="66" name="Google Shape;66;p14"/>
          <p:cNvCxnSpPr/>
          <p:nvPr/>
        </p:nvCxnSpPr>
        <p:spPr>
          <a:xfrm>
            <a:off x="585825" y="3814728"/>
            <a:ext cx="2486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" name="Google Shape;67;p14"/>
          <p:cNvSpPr txBox="1"/>
          <p:nvPr/>
        </p:nvSpPr>
        <p:spPr>
          <a:xfrm>
            <a:off x="570774" y="2282830"/>
            <a:ext cx="237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err="1">
                <a:solidFill>
                  <a:schemeClr val="dk1"/>
                </a:solidFill>
              </a:rPr>
              <a:t>조이름</a:t>
            </a:r>
            <a:r>
              <a:rPr lang="en-US" altLang="ko-KR" sz="1600" dirty="0">
                <a:solidFill>
                  <a:schemeClr val="dk1"/>
                </a:solidFill>
              </a:rPr>
              <a:t>: </a:t>
            </a:r>
            <a:r>
              <a:rPr lang="ko-KR" altLang="en-US" sz="1600" dirty="0">
                <a:solidFill>
                  <a:schemeClr val="dk1"/>
                </a:solidFill>
              </a:rPr>
              <a:t>루프</a:t>
            </a:r>
            <a:endParaRPr lang="en-US" altLang="ko-KR"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chemeClr val="dk1"/>
                </a:solidFill>
              </a:rPr>
              <a:t>2021863008 </a:t>
            </a:r>
            <a:r>
              <a:rPr lang="ko-KR" altLang="en-US" sz="1600" dirty="0">
                <a:solidFill>
                  <a:schemeClr val="dk1"/>
                </a:solidFill>
              </a:rPr>
              <a:t>김대현</a:t>
            </a:r>
            <a:endParaRPr lang="en-US" altLang="ko-KR"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2021963034 </a:t>
            </a:r>
            <a:r>
              <a:rPr lang="ko-KR" altLang="en-US" sz="1600" dirty="0">
                <a:solidFill>
                  <a:schemeClr val="dk1"/>
                </a:solidFill>
              </a:rPr>
              <a:t>박준홍</a:t>
            </a:r>
            <a:endParaRPr lang="en-US" altLang="ko-KR"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2021663019 </a:t>
            </a:r>
            <a:r>
              <a:rPr lang="ko-KR" altLang="en-US" sz="1600" dirty="0">
                <a:solidFill>
                  <a:schemeClr val="dk1"/>
                </a:solidFill>
              </a:rPr>
              <a:t>김재민</a:t>
            </a:r>
            <a:endParaRPr dirty="0"/>
          </a:p>
        </p:txBody>
      </p:sp>
      <p:sp>
        <p:nvSpPr>
          <p:cNvPr id="2" name="Google Shape;68;p14"/>
          <p:cNvSpPr txBox="1"/>
          <p:nvPr/>
        </p:nvSpPr>
        <p:spPr>
          <a:xfrm>
            <a:off x="5517135" y="1193038"/>
            <a:ext cx="25236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chemeClr val="dk1"/>
                </a:solidFill>
              </a:rPr>
              <a:t>2.</a:t>
            </a:r>
            <a:r>
              <a:rPr lang="ko-KR" altLang="en-US" sz="2800" dirty="0"/>
              <a:t> </a:t>
            </a:r>
            <a:r>
              <a:rPr lang="ko-KR" altLang="en-US" sz="2000" dirty="0">
                <a:solidFill>
                  <a:schemeClr val="tx1"/>
                </a:solidFill>
              </a:rPr>
              <a:t>프로젝트소개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3" name="Google Shape;68;p14">
            <a:extLst>
              <a:ext uri="{FF2B5EF4-FFF2-40B4-BE49-F238E27FC236}">
                <a16:creationId xmlns:a16="http://schemas.microsoft.com/office/drawing/2014/main" id="{8E3E4BAE-EAE4-8F35-3E41-761F0E102262}"/>
              </a:ext>
            </a:extLst>
          </p:cNvPr>
          <p:cNvSpPr txBox="1"/>
          <p:nvPr/>
        </p:nvSpPr>
        <p:spPr>
          <a:xfrm>
            <a:off x="5517135" y="1759735"/>
            <a:ext cx="25236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</a:rPr>
              <a:t>3. </a:t>
            </a:r>
            <a:r>
              <a:rPr lang="ko-KR" altLang="en-US" sz="2000" b="1" dirty="0">
                <a:solidFill>
                  <a:schemeClr val="accent4">
                    <a:lumMod val="75000"/>
                  </a:schemeClr>
                </a:solidFill>
              </a:rPr>
              <a:t>문제점과</a:t>
            </a:r>
            <a:endParaRPr lang="en-US" altLang="ko-KR" sz="2000" b="1" dirty="0">
              <a:solidFill>
                <a:schemeClr val="accent4">
                  <a:lumMod val="75000"/>
                </a:schemeClr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    </a:t>
            </a:r>
            <a:r>
              <a:rPr lang="ko-KR" altLang="en-US" sz="2000" b="1" dirty="0">
                <a:solidFill>
                  <a:schemeClr val="accent4">
                    <a:lumMod val="75000"/>
                  </a:schemeClr>
                </a:solidFill>
              </a:rPr>
              <a:t>개선한 핵심기능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6" name="Google Shape;68;p14">
            <a:extLst>
              <a:ext uri="{FF2B5EF4-FFF2-40B4-BE49-F238E27FC236}">
                <a16:creationId xmlns:a16="http://schemas.microsoft.com/office/drawing/2014/main" id="{C68477E2-5211-767A-8135-D31DD08517BC}"/>
              </a:ext>
            </a:extLst>
          </p:cNvPr>
          <p:cNvSpPr txBox="1"/>
          <p:nvPr/>
        </p:nvSpPr>
        <p:spPr>
          <a:xfrm>
            <a:off x="600075" y="3814728"/>
            <a:ext cx="2523600" cy="463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800" dirty="0">
                <a:solidFill>
                  <a:schemeClr val="dk1"/>
                </a:solidFill>
              </a:rPr>
              <a:t>사이트</a:t>
            </a:r>
            <a:r>
              <a:rPr lang="en-US" altLang="ko-KR" sz="800" dirty="0">
                <a:solidFill>
                  <a:schemeClr val="dk1"/>
                </a:solidFill>
              </a:rPr>
              <a:t>:https://gentle-gainz-guide-79755.lovable.app/</a:t>
            </a:r>
            <a:endParaRPr sz="800" dirty="0">
              <a:solidFill>
                <a:schemeClr val="dk1"/>
              </a:solidFill>
            </a:endParaRP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DB8A872E-9FDF-A0B2-0D3F-85BBE778F9DA}"/>
              </a:ext>
            </a:extLst>
          </p:cNvPr>
          <p:cNvSpPr txBox="1"/>
          <p:nvPr/>
        </p:nvSpPr>
        <p:spPr>
          <a:xfrm>
            <a:off x="5517135" y="2571750"/>
            <a:ext cx="25236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chemeClr val="dk1"/>
                </a:solidFill>
              </a:rPr>
              <a:t>4.UI/UX </a:t>
            </a:r>
            <a:r>
              <a:rPr lang="ko-KR" altLang="en-US" sz="2000" dirty="0">
                <a:solidFill>
                  <a:schemeClr val="dk1"/>
                </a:solidFill>
              </a:rPr>
              <a:t>개선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7" name="Google Shape;68;p14">
            <a:extLst>
              <a:ext uri="{FF2B5EF4-FFF2-40B4-BE49-F238E27FC236}">
                <a16:creationId xmlns:a16="http://schemas.microsoft.com/office/drawing/2014/main" id="{A7EA1B66-3028-A629-B45E-87230DC08A2D}"/>
              </a:ext>
            </a:extLst>
          </p:cNvPr>
          <p:cNvSpPr txBox="1"/>
          <p:nvPr/>
        </p:nvSpPr>
        <p:spPr>
          <a:xfrm>
            <a:off x="5517135" y="3069365"/>
            <a:ext cx="25236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chemeClr val="dk1"/>
                </a:solidFill>
              </a:rPr>
              <a:t>5.</a:t>
            </a:r>
            <a:r>
              <a:rPr lang="ko-KR" altLang="en-US" sz="2000" dirty="0">
                <a:solidFill>
                  <a:schemeClr val="dk1"/>
                </a:solidFill>
              </a:rPr>
              <a:t>결과와 기대효과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4" name="Google Shape;68;p14">
            <a:extLst>
              <a:ext uri="{FF2B5EF4-FFF2-40B4-BE49-F238E27FC236}">
                <a16:creationId xmlns:a16="http://schemas.microsoft.com/office/drawing/2014/main" id="{23C2C759-A255-E526-2E39-179BD12CA751}"/>
              </a:ext>
            </a:extLst>
          </p:cNvPr>
          <p:cNvSpPr txBox="1"/>
          <p:nvPr/>
        </p:nvSpPr>
        <p:spPr>
          <a:xfrm>
            <a:off x="5495610" y="748901"/>
            <a:ext cx="2940246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chemeClr val="dk1"/>
                </a:solidFill>
              </a:rPr>
              <a:t>1.</a:t>
            </a:r>
            <a:r>
              <a:rPr lang="ko-KR" altLang="en-US" sz="2800" dirty="0"/>
              <a:t> </a:t>
            </a:r>
            <a:r>
              <a:rPr lang="ko-KR" altLang="en-US" sz="2000" b="1" dirty="0">
                <a:solidFill>
                  <a:srgbClr val="0070C0"/>
                </a:solidFill>
              </a:rPr>
              <a:t>대표사이트 선정과정</a:t>
            </a:r>
            <a:endParaRPr sz="2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28E30376-7AFE-EE03-8EBC-4711C4A00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17">
            <a:extLst>
              <a:ext uri="{FF2B5EF4-FFF2-40B4-BE49-F238E27FC236}">
                <a16:creationId xmlns:a16="http://schemas.microsoft.com/office/drawing/2014/main" id="{3D3BD56C-0B95-F8D7-F556-A8259DD858AA}"/>
              </a:ext>
            </a:extLst>
          </p:cNvPr>
          <p:cNvCxnSpPr/>
          <p:nvPr/>
        </p:nvCxnSpPr>
        <p:spPr>
          <a:xfrm>
            <a:off x="585750" y="4757750"/>
            <a:ext cx="7972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7">
            <a:extLst>
              <a:ext uri="{FF2B5EF4-FFF2-40B4-BE49-F238E27FC236}">
                <a16:creationId xmlns:a16="http://schemas.microsoft.com/office/drawing/2014/main" id="{99BCA00C-61C1-DE77-331E-381FE24077C7}"/>
              </a:ext>
            </a:extLst>
          </p:cNvPr>
          <p:cNvCxnSpPr/>
          <p:nvPr/>
        </p:nvCxnSpPr>
        <p:spPr>
          <a:xfrm>
            <a:off x="585750" y="338150"/>
            <a:ext cx="79725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9;p17">
            <a:extLst>
              <a:ext uri="{FF2B5EF4-FFF2-40B4-BE49-F238E27FC236}">
                <a16:creationId xmlns:a16="http://schemas.microsoft.com/office/drawing/2014/main" id="{D6DEA856-5F17-769A-FCBB-3E1AA9E1B548}"/>
              </a:ext>
            </a:extLst>
          </p:cNvPr>
          <p:cNvSpPr txBox="1"/>
          <p:nvPr/>
        </p:nvSpPr>
        <p:spPr>
          <a:xfrm>
            <a:off x="585750" y="638175"/>
            <a:ext cx="3986250" cy="10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>
                <a:latin typeface="+mj-lt"/>
              </a:rPr>
              <a:t>대표 사이트 선정 과정</a:t>
            </a:r>
            <a:endParaRPr sz="2800" dirty="0">
              <a:latin typeface="+mj-lt"/>
            </a:endParaRPr>
          </a:p>
        </p:txBody>
      </p:sp>
      <p:sp>
        <p:nvSpPr>
          <p:cNvPr id="2" name="Google Shape;124;p17">
            <a:extLst>
              <a:ext uri="{FF2B5EF4-FFF2-40B4-BE49-F238E27FC236}">
                <a16:creationId xmlns:a16="http://schemas.microsoft.com/office/drawing/2014/main" id="{EBFB041F-77AC-6763-BF4D-C542A72A1B79}"/>
              </a:ext>
            </a:extLst>
          </p:cNvPr>
          <p:cNvSpPr txBox="1"/>
          <p:nvPr/>
        </p:nvSpPr>
        <p:spPr>
          <a:xfrm>
            <a:off x="4045906" y="3300091"/>
            <a:ext cx="4512344" cy="1457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-KR" altLang="en-US" sz="1600" dirty="0"/>
              <a:t>대표 사이트 선정</a:t>
            </a:r>
            <a:r>
              <a:rPr lang="en-US" altLang="ko-KR" sz="1600" dirty="0"/>
              <a:t>: </a:t>
            </a:r>
            <a:r>
              <a:rPr lang="ko-KR" altLang="en-US" sz="1600" dirty="0"/>
              <a:t>김대현 사이트</a:t>
            </a:r>
            <a:endParaRPr lang="en-US" altLang="ko-KR" sz="1600" dirty="0"/>
          </a:p>
          <a:p>
            <a:pPr lvl="0"/>
            <a:endParaRPr lang="ko-KR" altLang="en-US" sz="1600" dirty="0"/>
          </a:p>
          <a:p>
            <a:pPr lvl="0"/>
            <a:r>
              <a:rPr lang="ko-KR" altLang="en-US" sz="1600" dirty="0"/>
              <a:t>이유</a:t>
            </a:r>
            <a:r>
              <a:rPr lang="en-US" altLang="ko-KR" sz="1600" dirty="0"/>
              <a:t>:</a:t>
            </a:r>
          </a:p>
          <a:p>
            <a:pPr lvl="0"/>
            <a:r>
              <a:rPr lang="en-US" altLang="ko-KR" sz="1600" dirty="0"/>
              <a:t>• </a:t>
            </a:r>
            <a:r>
              <a:rPr lang="ko-KR" altLang="en-US" sz="1600" dirty="0"/>
              <a:t>완성도 가장 높음</a:t>
            </a:r>
          </a:p>
          <a:p>
            <a:pPr lvl="0"/>
            <a:r>
              <a:rPr lang="en-US" altLang="ko-KR" sz="1600" dirty="0"/>
              <a:t>• AI </a:t>
            </a:r>
            <a:r>
              <a:rPr lang="ko-KR" altLang="en-US" sz="1600" dirty="0"/>
              <a:t>확장에 적합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7BBB761-484C-E696-79D5-822D73E590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4467227"/>
              </p:ext>
            </p:extLst>
          </p:nvPr>
        </p:nvGraphicFramePr>
        <p:xfrm>
          <a:off x="585748" y="1389631"/>
          <a:ext cx="7972500" cy="1219200"/>
        </p:xfrm>
        <a:graphic>
          <a:graphicData uri="http://schemas.openxmlformats.org/drawingml/2006/table">
            <a:tbl>
              <a:tblPr/>
              <a:tblGrid>
                <a:gridCol w="1993125">
                  <a:extLst>
                    <a:ext uri="{9D8B030D-6E8A-4147-A177-3AD203B41FA5}">
                      <a16:colId xmlns:a16="http://schemas.microsoft.com/office/drawing/2014/main" val="2419850720"/>
                    </a:ext>
                  </a:extLst>
                </a:gridCol>
                <a:gridCol w="1993125">
                  <a:extLst>
                    <a:ext uri="{9D8B030D-6E8A-4147-A177-3AD203B41FA5}">
                      <a16:colId xmlns:a16="http://schemas.microsoft.com/office/drawing/2014/main" val="1360648805"/>
                    </a:ext>
                  </a:extLst>
                </a:gridCol>
                <a:gridCol w="1993125">
                  <a:extLst>
                    <a:ext uri="{9D8B030D-6E8A-4147-A177-3AD203B41FA5}">
                      <a16:colId xmlns:a16="http://schemas.microsoft.com/office/drawing/2014/main" val="1143105574"/>
                    </a:ext>
                  </a:extLst>
                </a:gridCol>
                <a:gridCol w="1993125">
                  <a:extLst>
                    <a:ext uri="{9D8B030D-6E8A-4147-A177-3AD203B41FA5}">
                      <a16:colId xmlns:a16="http://schemas.microsoft.com/office/drawing/2014/main" val="510636776"/>
                    </a:ext>
                  </a:extLst>
                </a:gridCol>
              </a:tblGrid>
              <a:tr h="24280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b="1" dirty="0">
                          <a:solidFill>
                            <a:srgbClr val="7030A0"/>
                          </a:solidFill>
                        </a:rPr>
                        <a:t>팀원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b="1" dirty="0">
                          <a:solidFill>
                            <a:srgbClr val="7030A0"/>
                          </a:solidFill>
                        </a:rPr>
                        <a:t>사이트 유형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b="1" dirty="0">
                          <a:solidFill>
                            <a:srgbClr val="7030A0"/>
                          </a:solidFill>
                        </a:rPr>
                        <a:t>장점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b="1" dirty="0">
                          <a:solidFill>
                            <a:srgbClr val="7030A0"/>
                          </a:solidFill>
                        </a:rPr>
                        <a:t>한계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9599280"/>
                  </a:ext>
                </a:extLst>
              </a:tr>
              <a:tr h="24280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b="1" dirty="0"/>
                        <a:t>김대현 </a:t>
                      </a:r>
                      <a:r>
                        <a:rPr lang="ko-KR" altLang="en-US" dirty="0"/>
                        <a:t>⭐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/>
                        <a:t>운동 루틴 사이트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/>
                        <a:t>완성도 </a:t>
                      </a:r>
                      <a:r>
                        <a:rPr lang="en-US" altLang="ko-KR"/>
                        <a:t>&amp; </a:t>
                      </a:r>
                      <a:r>
                        <a:rPr lang="ko-KR" altLang="en-US"/>
                        <a:t>구조 우수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/>
                        <a:t>일부 기능 개선 필요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096074"/>
                  </a:ext>
                </a:extLst>
              </a:tr>
              <a:tr h="24280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b="1"/>
                        <a:t>박준홍</a:t>
                      </a:r>
                      <a:endParaRPr lang="ko-KR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/>
                        <a:t>쇼핑몰 형태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UI </a:t>
                      </a:r>
                      <a:r>
                        <a:rPr lang="ko-KR" altLang="en-US"/>
                        <a:t>깔끔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/>
                        <a:t>구현 범위 넓음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698825"/>
                  </a:ext>
                </a:extLst>
              </a:tr>
              <a:tr h="24280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b="1"/>
                        <a:t>김재민</a:t>
                      </a:r>
                      <a:endParaRPr lang="ko-KR" alt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/>
                        <a:t>정보 제공형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/>
                        <a:t>정보 정리 좋음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/>
                        <a:t>상호작용 부족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499812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228F1DAB-CA46-71E2-2431-3D2F898F9A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477218"/>
              </p:ext>
            </p:extLst>
          </p:nvPr>
        </p:nvGraphicFramePr>
        <p:xfrm>
          <a:off x="498592" y="3491026"/>
          <a:ext cx="2314436" cy="1889760"/>
        </p:xfrm>
        <a:graphic>
          <a:graphicData uri="http://schemas.openxmlformats.org/drawingml/2006/table">
            <a:tbl>
              <a:tblPr/>
              <a:tblGrid>
                <a:gridCol w="2314436">
                  <a:extLst>
                    <a:ext uri="{9D8B030D-6E8A-4147-A177-3AD203B41FA5}">
                      <a16:colId xmlns:a16="http://schemas.microsoft.com/office/drawing/2014/main" val="24198507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7499812"/>
                  </a:ext>
                </a:extLst>
              </a:tr>
              <a:tr h="27383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/>
                        <a:t>김대현</a:t>
                      </a:r>
                      <a:r>
                        <a:rPr lang="en-US" altLang="ko-KR" dirty="0" smtClean="0"/>
                        <a:t>:</a:t>
                      </a:r>
                      <a:r>
                        <a:rPr lang="en-US" altLang="ko-KR" sz="800" dirty="0" smtClean="0">
                          <a:hlinkClick r:id="rId3"/>
                        </a:rPr>
                        <a:t>https://gentle-gainz-guide-17856.lovable.app</a:t>
                      </a:r>
                      <a:endParaRPr lang="en-US" altLang="ko-KR" sz="800" dirty="0" smtClean="0"/>
                    </a:p>
                    <a:p>
                      <a:pPr>
                        <a:buNone/>
                      </a:pPr>
                      <a:r>
                        <a:rPr lang="ko-KR" altLang="en-US" dirty="0" smtClean="0"/>
                        <a:t>박준홍</a:t>
                      </a:r>
                      <a:r>
                        <a:rPr lang="en-US" altLang="ko-KR" dirty="0"/>
                        <a:t>:</a:t>
                      </a:r>
                    </a:p>
                    <a:p>
                      <a:pPr>
                        <a:buNone/>
                      </a:pPr>
                      <a:r>
                        <a:rPr lang="ko-KR" altLang="en-US" dirty="0"/>
                        <a:t>김재민</a:t>
                      </a:r>
                      <a:r>
                        <a:rPr lang="en-US" altLang="ko-KR" dirty="0"/>
                        <a:t>:</a:t>
                      </a:r>
                      <a:r>
                        <a:rPr lang="en-US" altLang="ko-KR" sz="800" dirty="0">
                          <a:hlinkClick r:id="rId4"/>
                        </a:rPr>
                        <a:t>https://</a:t>
                      </a:r>
                      <a:r>
                        <a:rPr lang="en-US" altLang="ko-KR" sz="800" dirty="0" err="1">
                          <a:hlinkClick r:id="rId4"/>
                        </a:rPr>
                        <a:t>korean-uni-guide.lovable.app</a:t>
                      </a:r>
                      <a:endParaRPr lang="en-US" altLang="ko-KR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50998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7932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84485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519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17"/>
          <p:cNvCxnSpPr/>
          <p:nvPr/>
        </p:nvCxnSpPr>
        <p:spPr>
          <a:xfrm>
            <a:off x="585750" y="4757750"/>
            <a:ext cx="7972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7"/>
          <p:cNvCxnSpPr/>
          <p:nvPr/>
        </p:nvCxnSpPr>
        <p:spPr>
          <a:xfrm>
            <a:off x="585750" y="338150"/>
            <a:ext cx="79725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9;p17"/>
          <p:cNvSpPr txBox="1"/>
          <p:nvPr/>
        </p:nvSpPr>
        <p:spPr>
          <a:xfrm>
            <a:off x="585750" y="638175"/>
            <a:ext cx="2457600" cy="10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/>
              <a:t>프로젝트 소개</a:t>
            </a:r>
            <a:endParaRPr sz="2800" dirty="0">
              <a:latin typeface="+mj-lt"/>
            </a:endParaRPr>
          </a:p>
        </p:txBody>
      </p:sp>
      <p:sp>
        <p:nvSpPr>
          <p:cNvPr id="124" name="Google Shape;124;p17"/>
          <p:cNvSpPr txBox="1"/>
          <p:nvPr/>
        </p:nvSpPr>
        <p:spPr>
          <a:xfrm>
            <a:off x="585749" y="1184738"/>
            <a:ext cx="3216229" cy="3153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/>
              <a:t>●운동을 혼자 시작하거나 꾸준히 하기 어려운 사람들을 위한   플랫폼</a:t>
            </a: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/>
              <a:t>●설문 기반으로 개인에게 맞는 루틴 추천</a:t>
            </a: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/>
              <a:t>●운동 기록을 공유하고 서로 응원하며 지속 동기</a:t>
            </a:r>
            <a:endParaRPr lang="en-US" altLang="ko-KR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A6948F2-E80B-C18D-2B70-3F3B16FA0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446" y="1038152"/>
            <a:ext cx="4792604" cy="30336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EE99CFF2-C259-AEC6-5033-5AF436EC3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17">
            <a:extLst>
              <a:ext uri="{FF2B5EF4-FFF2-40B4-BE49-F238E27FC236}">
                <a16:creationId xmlns:a16="http://schemas.microsoft.com/office/drawing/2014/main" id="{DC8A5CE7-8149-7019-ACEF-FA04EE996D35}"/>
              </a:ext>
            </a:extLst>
          </p:cNvPr>
          <p:cNvCxnSpPr/>
          <p:nvPr/>
        </p:nvCxnSpPr>
        <p:spPr>
          <a:xfrm>
            <a:off x="585750" y="4757750"/>
            <a:ext cx="7972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7">
            <a:extLst>
              <a:ext uri="{FF2B5EF4-FFF2-40B4-BE49-F238E27FC236}">
                <a16:creationId xmlns:a16="http://schemas.microsoft.com/office/drawing/2014/main" id="{9A6464D2-92FD-DFF9-39E3-B09F0828397C}"/>
              </a:ext>
            </a:extLst>
          </p:cNvPr>
          <p:cNvCxnSpPr/>
          <p:nvPr/>
        </p:nvCxnSpPr>
        <p:spPr>
          <a:xfrm>
            <a:off x="585750" y="338150"/>
            <a:ext cx="79725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9;p17">
            <a:extLst>
              <a:ext uri="{FF2B5EF4-FFF2-40B4-BE49-F238E27FC236}">
                <a16:creationId xmlns:a16="http://schemas.microsoft.com/office/drawing/2014/main" id="{6DCEDD61-C003-A03F-DEAA-A8D25F5A121B}"/>
              </a:ext>
            </a:extLst>
          </p:cNvPr>
          <p:cNvSpPr txBox="1"/>
          <p:nvPr/>
        </p:nvSpPr>
        <p:spPr>
          <a:xfrm>
            <a:off x="585749" y="563652"/>
            <a:ext cx="5636295" cy="10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latin typeface="+mj-lt"/>
              </a:rPr>
              <a:t>문제점 </a:t>
            </a:r>
            <a:r>
              <a:rPr lang="en-US" altLang="ko-KR" sz="3600" dirty="0">
                <a:latin typeface="+mj-lt"/>
              </a:rPr>
              <a:t>-&gt; </a:t>
            </a:r>
            <a:r>
              <a:rPr lang="ko-KR" altLang="en-US" sz="3600" dirty="0">
                <a:latin typeface="+mj-lt"/>
              </a:rPr>
              <a:t>개선한 핵심기능</a:t>
            </a:r>
            <a:endParaRPr sz="2800" dirty="0">
              <a:latin typeface="+mj-lt"/>
            </a:endParaRPr>
          </a:p>
        </p:txBody>
      </p:sp>
      <p:sp>
        <p:nvSpPr>
          <p:cNvPr id="124" name="Google Shape;124;p17">
            <a:extLst>
              <a:ext uri="{FF2B5EF4-FFF2-40B4-BE49-F238E27FC236}">
                <a16:creationId xmlns:a16="http://schemas.microsoft.com/office/drawing/2014/main" id="{CD8A24E4-EE17-B015-C2E2-8DE2436D01D6}"/>
              </a:ext>
            </a:extLst>
          </p:cNvPr>
          <p:cNvSpPr txBox="1"/>
          <p:nvPr/>
        </p:nvSpPr>
        <p:spPr>
          <a:xfrm>
            <a:off x="692250" y="1577951"/>
            <a:ext cx="7365469" cy="2664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-KR" altLang="en-US" sz="1600" dirty="0"/>
              <a:t>●루틴 추천이 신장</a:t>
            </a:r>
            <a:r>
              <a:rPr lang="en-US" altLang="ko-KR" sz="1600" dirty="0"/>
              <a:t>/</a:t>
            </a:r>
            <a:r>
              <a:rPr lang="ko-KR" altLang="en-US" sz="1600" dirty="0"/>
              <a:t>몸무게 중심으로 단순</a:t>
            </a:r>
            <a:endParaRPr lang="en-US" altLang="ko-KR" sz="1600" dirty="0"/>
          </a:p>
          <a:p>
            <a:pPr lvl="0"/>
            <a:r>
              <a:rPr lang="en-US" altLang="ko-KR" sz="1600" dirty="0"/>
              <a:t>-&gt; </a:t>
            </a:r>
            <a:r>
              <a:rPr lang="ko-KR" altLang="en-US" sz="1600" dirty="0">
                <a:solidFill>
                  <a:srgbClr val="EE0000"/>
                </a:solidFill>
              </a:rPr>
              <a:t>운동 목표 </a:t>
            </a:r>
            <a:r>
              <a:rPr lang="en-US" altLang="ko-KR" sz="1600" dirty="0">
                <a:solidFill>
                  <a:srgbClr val="EE0000"/>
                </a:solidFill>
              </a:rPr>
              <a:t>/ </a:t>
            </a:r>
            <a:r>
              <a:rPr lang="ko-KR" altLang="en-US" sz="1600" dirty="0">
                <a:solidFill>
                  <a:srgbClr val="EE0000"/>
                </a:solidFill>
              </a:rPr>
              <a:t>빈도 </a:t>
            </a:r>
            <a:r>
              <a:rPr lang="en-US" altLang="ko-KR" sz="1600" dirty="0">
                <a:solidFill>
                  <a:srgbClr val="EE0000"/>
                </a:solidFill>
              </a:rPr>
              <a:t>/ </a:t>
            </a:r>
            <a:r>
              <a:rPr lang="ko-KR" altLang="en-US" sz="1600" dirty="0">
                <a:solidFill>
                  <a:srgbClr val="EE0000"/>
                </a:solidFill>
              </a:rPr>
              <a:t>현재 레벨을 반영한 설문 기반 맞춤 추천</a:t>
            </a:r>
            <a:endParaRPr lang="en-US" altLang="ko-KR" sz="1600" dirty="0">
              <a:solidFill>
                <a:srgbClr val="EE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/>
          </a:p>
          <a:p>
            <a:pPr lvl="0"/>
            <a:r>
              <a:rPr lang="ko-KR" altLang="en-US" sz="1600" dirty="0"/>
              <a:t>●페이지 이동</a:t>
            </a:r>
            <a:r>
              <a:rPr lang="en-US" altLang="ko-KR" sz="1600" dirty="0"/>
              <a:t>/</a:t>
            </a:r>
            <a:r>
              <a:rPr lang="ko-KR" altLang="en-US" sz="1600" dirty="0"/>
              <a:t>스크롤이 복잡하여 사용 불편</a:t>
            </a:r>
            <a:endParaRPr lang="en-US" altLang="ko-KR" sz="1600" dirty="0"/>
          </a:p>
          <a:p>
            <a:pPr lvl="0"/>
            <a:r>
              <a:rPr lang="en-US" altLang="ko-KR" sz="1600" dirty="0"/>
              <a:t>-&gt;</a:t>
            </a:r>
            <a:r>
              <a:rPr lang="ko-KR" altLang="en-US" sz="1600" dirty="0">
                <a:solidFill>
                  <a:srgbClr val="EE0000"/>
                </a:solidFill>
              </a:rPr>
              <a:t>자동 스크롤 이동 적용으로 원하는 위치로 바로 이동</a:t>
            </a:r>
            <a:endParaRPr lang="en-US" altLang="ko-KR" sz="1600" dirty="0">
              <a:solidFill>
                <a:srgbClr val="EE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/>
              <a:t>●보이지 않던 유투브 영상</a:t>
            </a: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/>
              <a:t>-&gt; </a:t>
            </a:r>
            <a:r>
              <a:rPr lang="en-US" altLang="ko-KR" sz="1600" dirty="0">
                <a:solidFill>
                  <a:srgbClr val="EE0000"/>
                </a:solidFill>
              </a:rPr>
              <a:t>Embed </a:t>
            </a:r>
            <a:r>
              <a:rPr lang="ko-KR" altLang="en-US" sz="1600" dirty="0">
                <a:solidFill>
                  <a:srgbClr val="EE0000"/>
                </a:solidFill>
              </a:rPr>
              <a:t>방식 수정으로 정상 출력</a:t>
            </a:r>
            <a:endParaRPr sz="1600" dirty="0">
              <a:solidFill>
                <a:srgbClr val="EE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97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72B2759E-3B7F-4C2B-68C3-FCC41D0F9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17">
            <a:extLst>
              <a:ext uri="{FF2B5EF4-FFF2-40B4-BE49-F238E27FC236}">
                <a16:creationId xmlns:a16="http://schemas.microsoft.com/office/drawing/2014/main" id="{806AE63A-76A5-142A-A7D5-0E1EDE1AC0D8}"/>
              </a:ext>
            </a:extLst>
          </p:cNvPr>
          <p:cNvCxnSpPr/>
          <p:nvPr/>
        </p:nvCxnSpPr>
        <p:spPr>
          <a:xfrm>
            <a:off x="585750" y="4757750"/>
            <a:ext cx="7972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7">
            <a:extLst>
              <a:ext uri="{FF2B5EF4-FFF2-40B4-BE49-F238E27FC236}">
                <a16:creationId xmlns:a16="http://schemas.microsoft.com/office/drawing/2014/main" id="{8FE4BDF2-D688-4313-B29B-0F2EE01AFDC5}"/>
              </a:ext>
            </a:extLst>
          </p:cNvPr>
          <p:cNvCxnSpPr/>
          <p:nvPr/>
        </p:nvCxnSpPr>
        <p:spPr>
          <a:xfrm>
            <a:off x="585750" y="338150"/>
            <a:ext cx="79725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9;p17">
            <a:extLst>
              <a:ext uri="{FF2B5EF4-FFF2-40B4-BE49-F238E27FC236}">
                <a16:creationId xmlns:a16="http://schemas.microsoft.com/office/drawing/2014/main" id="{E9E4F6C8-ADDE-8E4F-CA52-1DCD7FFC4A25}"/>
              </a:ext>
            </a:extLst>
          </p:cNvPr>
          <p:cNvSpPr txBox="1"/>
          <p:nvPr/>
        </p:nvSpPr>
        <p:spPr>
          <a:xfrm>
            <a:off x="585750" y="563652"/>
            <a:ext cx="3139790" cy="10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+mj-lt"/>
              </a:rPr>
              <a:t>UI/UX </a:t>
            </a:r>
            <a:r>
              <a:rPr lang="ko-KR" altLang="en-US" sz="4400" dirty="0">
                <a:latin typeface="+mj-lt"/>
              </a:rPr>
              <a:t>개선</a:t>
            </a:r>
            <a:endParaRPr sz="2800" dirty="0">
              <a:latin typeface="+mj-lt"/>
            </a:endParaRPr>
          </a:p>
        </p:txBody>
      </p:sp>
      <p:sp>
        <p:nvSpPr>
          <p:cNvPr id="124" name="Google Shape;124;p17">
            <a:extLst>
              <a:ext uri="{FF2B5EF4-FFF2-40B4-BE49-F238E27FC236}">
                <a16:creationId xmlns:a16="http://schemas.microsoft.com/office/drawing/2014/main" id="{5B01CE3F-9A78-52DF-23C0-2353BE7B374A}"/>
              </a:ext>
            </a:extLst>
          </p:cNvPr>
          <p:cNvSpPr txBox="1"/>
          <p:nvPr/>
        </p:nvSpPr>
        <p:spPr>
          <a:xfrm>
            <a:off x="719136" y="1577952"/>
            <a:ext cx="7705727" cy="1305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/>
              <a:t>●네비게이션 바 추가</a:t>
            </a: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/>
              <a:t>●자동 스크롤 이동 적용</a:t>
            </a: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/>
              <a:t>●입력 기본값 설정</a:t>
            </a: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/>
              <a:t>●설문 </a:t>
            </a:r>
            <a:r>
              <a:rPr lang="en-US" altLang="ko-KR" sz="1600" dirty="0"/>
              <a:t>UI </a:t>
            </a:r>
            <a:r>
              <a:rPr lang="ko-KR" altLang="en-US" sz="1600" dirty="0"/>
              <a:t>간소화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2143855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FB9F0338-495B-1368-5C2A-1E55906B93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17">
            <a:extLst>
              <a:ext uri="{FF2B5EF4-FFF2-40B4-BE49-F238E27FC236}">
                <a16:creationId xmlns:a16="http://schemas.microsoft.com/office/drawing/2014/main" id="{9CFC4276-CCE4-3DF4-2E08-19B35EF5EBD6}"/>
              </a:ext>
            </a:extLst>
          </p:cNvPr>
          <p:cNvCxnSpPr/>
          <p:nvPr/>
        </p:nvCxnSpPr>
        <p:spPr>
          <a:xfrm>
            <a:off x="585750" y="4757750"/>
            <a:ext cx="7972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7">
            <a:extLst>
              <a:ext uri="{FF2B5EF4-FFF2-40B4-BE49-F238E27FC236}">
                <a16:creationId xmlns:a16="http://schemas.microsoft.com/office/drawing/2014/main" id="{D2645545-05D2-677D-E398-52C3ED532D60}"/>
              </a:ext>
            </a:extLst>
          </p:cNvPr>
          <p:cNvCxnSpPr/>
          <p:nvPr/>
        </p:nvCxnSpPr>
        <p:spPr>
          <a:xfrm>
            <a:off x="585750" y="338150"/>
            <a:ext cx="79725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9;p17">
            <a:extLst>
              <a:ext uri="{FF2B5EF4-FFF2-40B4-BE49-F238E27FC236}">
                <a16:creationId xmlns:a16="http://schemas.microsoft.com/office/drawing/2014/main" id="{8AD8A389-F011-29CF-3920-82319B5F7175}"/>
              </a:ext>
            </a:extLst>
          </p:cNvPr>
          <p:cNvSpPr txBox="1"/>
          <p:nvPr/>
        </p:nvSpPr>
        <p:spPr>
          <a:xfrm>
            <a:off x="585750" y="563652"/>
            <a:ext cx="4378136" cy="10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>
                <a:latin typeface="+mj-lt"/>
              </a:rPr>
              <a:t>결과</a:t>
            </a:r>
            <a:r>
              <a:rPr lang="en-US" altLang="ko-KR" sz="4400" dirty="0">
                <a:latin typeface="+mj-lt"/>
              </a:rPr>
              <a:t>&amp; </a:t>
            </a:r>
            <a:r>
              <a:rPr lang="ko-KR" altLang="en-US" sz="4400" dirty="0">
                <a:latin typeface="+mj-lt"/>
              </a:rPr>
              <a:t>기대효과</a:t>
            </a:r>
            <a:endParaRPr sz="2800" dirty="0">
              <a:latin typeface="+mj-lt"/>
            </a:endParaRPr>
          </a:p>
        </p:txBody>
      </p:sp>
      <p:sp>
        <p:nvSpPr>
          <p:cNvPr id="124" name="Google Shape;124;p17">
            <a:extLst>
              <a:ext uri="{FF2B5EF4-FFF2-40B4-BE49-F238E27FC236}">
                <a16:creationId xmlns:a16="http://schemas.microsoft.com/office/drawing/2014/main" id="{8B9A4239-AC51-EDE5-3F0D-9A4E46C10637}"/>
              </a:ext>
            </a:extLst>
          </p:cNvPr>
          <p:cNvSpPr txBox="1"/>
          <p:nvPr/>
        </p:nvSpPr>
        <p:spPr>
          <a:xfrm>
            <a:off x="719136" y="1577952"/>
            <a:ext cx="7705727" cy="3001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/>
              <a:t>●</a:t>
            </a:r>
            <a:r>
              <a:rPr lang="ko-KR" altLang="en-US" sz="1600" dirty="0">
                <a:solidFill>
                  <a:srgbClr val="EE0000"/>
                </a:solidFill>
              </a:rPr>
              <a:t>개인 맞춤 운동 경험 강화</a:t>
            </a:r>
            <a:endParaRPr lang="en-US" altLang="ko-KR" sz="1600" dirty="0">
              <a:solidFill>
                <a:srgbClr val="EE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/>
              <a:t>-&gt;</a:t>
            </a:r>
            <a:r>
              <a:rPr lang="ko-KR" altLang="en-US" sz="1600" dirty="0">
                <a:solidFill>
                  <a:schemeClr val="tx1"/>
                </a:solidFill>
              </a:rPr>
              <a:t>설문 기반 추천 </a:t>
            </a:r>
            <a:r>
              <a:rPr lang="en-US" altLang="ko-KR" sz="1600" dirty="0">
                <a:solidFill>
                  <a:schemeClr val="tx1"/>
                </a:solidFill>
              </a:rPr>
              <a:t>&amp; </a:t>
            </a:r>
            <a:r>
              <a:rPr lang="ko-KR" altLang="en-US" sz="1600" dirty="0">
                <a:solidFill>
                  <a:schemeClr val="tx1"/>
                </a:solidFill>
              </a:rPr>
              <a:t>난이도 선택으로 본인에게 맞는 루틴 제공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/>
              <a:t>●</a:t>
            </a:r>
            <a:r>
              <a:rPr lang="ko-KR" altLang="en-US" sz="1600" dirty="0">
                <a:solidFill>
                  <a:srgbClr val="EE0000"/>
                </a:solidFill>
              </a:rPr>
              <a:t>사용자 편의성 향상</a:t>
            </a:r>
            <a:endParaRPr lang="en-US" altLang="ko-KR" sz="1600" dirty="0">
              <a:solidFill>
                <a:srgbClr val="EE0000"/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altLang="ko-KR" sz="1600" dirty="0"/>
              <a:t>-&gt;</a:t>
            </a:r>
            <a:r>
              <a:rPr lang="ko-KR" altLang="en-US" sz="1600" dirty="0">
                <a:solidFill>
                  <a:schemeClr val="tx1"/>
                </a:solidFill>
              </a:rPr>
              <a:t>네비게이션 </a:t>
            </a:r>
            <a:r>
              <a:rPr lang="en-US" altLang="ko-KR" sz="1600" dirty="0">
                <a:solidFill>
                  <a:schemeClr val="tx1"/>
                </a:solidFill>
              </a:rPr>
              <a:t>/ </a:t>
            </a:r>
            <a:r>
              <a:rPr lang="ko-KR" altLang="en-US" sz="1600" dirty="0">
                <a:solidFill>
                  <a:schemeClr val="tx1"/>
                </a:solidFill>
              </a:rPr>
              <a:t>자동 스크롤 </a:t>
            </a:r>
            <a:r>
              <a:rPr lang="en-US" altLang="ko-KR" sz="1600" dirty="0">
                <a:solidFill>
                  <a:schemeClr val="tx1"/>
                </a:solidFill>
              </a:rPr>
              <a:t>/ </a:t>
            </a:r>
            <a:r>
              <a:rPr lang="ko-KR" altLang="en-US" sz="1600" dirty="0">
                <a:solidFill>
                  <a:schemeClr val="tx1"/>
                </a:solidFill>
              </a:rPr>
              <a:t>입력 기본값으로 사용 흐름 간결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è"/>
            </a:pPr>
            <a:endParaRPr lang="en-US" altLang="ko-KR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/>
              <a:t>●</a:t>
            </a:r>
            <a:r>
              <a:rPr lang="ko-KR" altLang="en-US" sz="1600" dirty="0">
                <a:solidFill>
                  <a:srgbClr val="EE0000"/>
                </a:solidFill>
              </a:rPr>
              <a:t>운동 지속 동기 부여</a:t>
            </a:r>
            <a:endParaRPr lang="en-US" altLang="ko-KR" sz="1600" dirty="0">
              <a:solidFill>
                <a:srgbClr val="EE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/>
              <a:t>-&gt;</a:t>
            </a:r>
            <a:r>
              <a:rPr lang="ko-KR" altLang="en-US" sz="1600" dirty="0">
                <a:solidFill>
                  <a:schemeClr val="tx1"/>
                </a:solidFill>
              </a:rPr>
              <a:t>운동 기록 공유 기능으로 참여와 응원 유도</a:t>
            </a:r>
            <a:endParaRPr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008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249</Words>
  <Application>Microsoft Office PowerPoint</Application>
  <PresentationFormat>화면 슬라이드 쇼(16:9)</PresentationFormat>
  <Paragraphs>71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821034496967</cp:lastModifiedBy>
  <cp:revision>6</cp:revision>
  <dcterms:modified xsi:type="dcterms:W3CDTF">2025-11-11T15:20:17Z</dcterms:modified>
</cp:coreProperties>
</file>